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7" r:id="rId2"/>
    <p:sldId id="258" r:id="rId3"/>
    <p:sldId id="259" r:id="rId4"/>
    <p:sldId id="260" r:id="rId5"/>
    <p:sldId id="304" r:id="rId6"/>
    <p:sldId id="261" r:id="rId7"/>
    <p:sldId id="264" r:id="rId8"/>
    <p:sldId id="265" r:id="rId9"/>
    <p:sldId id="267" r:id="rId10"/>
    <p:sldId id="291" r:id="rId11"/>
    <p:sldId id="280" r:id="rId12"/>
    <p:sldId id="288" r:id="rId13"/>
    <p:sldId id="289" r:id="rId14"/>
    <p:sldId id="290" r:id="rId15"/>
    <p:sldId id="303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2413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899" y="3346"/>
                <a:ext cx="2850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38923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8924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5228B6-00B4-40BC-9822-FD73480631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3E9A08-A03F-43A0-B243-A92D2A3CDF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C783B-C066-4313-BF93-6F7F86BED3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D14428-208D-4F03-BCA5-5F0F86EC88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A17B75-CF00-4943-B094-23B8EFD18D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25CB34-1FC4-4F75-8C8D-C1FF7FF3FC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3C2D60-32B9-4F44-BFE0-424DF65A00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CCFC8-09D5-4F56-ACCE-6EDC7EA978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AE7A4-A4E0-43C1-8814-0496C6429D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236DDF-D52B-465F-96FB-E7F0E98ED2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BD0CA9-9848-4218-999D-81C969C856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69064F-CC17-46D3-8211-57AA4B2CDF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170B03D-56C5-4EDB-9B9F-77CB713A51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2413" cy="6850063"/>
            <a:chOff x="0" y="0"/>
            <a:chExt cx="5758" cy="4315"/>
          </a:xfrm>
        </p:grpSpPr>
        <p:grpSp>
          <p:nvGrpSpPr>
            <p:cNvPr id="1032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37894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7895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7896" name="Freeform 8"/>
              <p:cNvSpPr>
                <a:spLocks/>
              </p:cNvSpPr>
              <p:nvPr/>
            </p:nvSpPr>
            <p:spPr bwMode="hidden">
              <a:xfrm>
                <a:off x="2899" y="3346"/>
                <a:ext cx="2850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7897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7898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37899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7900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37901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7902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7903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981075"/>
            <a:ext cx="7991475" cy="381635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/>
              <a:t>Лекция </a:t>
            </a:r>
            <a:r>
              <a:rPr lang="ru-RU" dirty="0" smtClean="0"/>
              <a:t>10.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Управление временем выполнения проекта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Пирамида проекта</a:t>
            </a:r>
          </a:p>
        </p:txBody>
      </p:sp>
      <p:graphicFrame>
        <p:nvGraphicFramePr>
          <p:cNvPr id="40963" name="Object 3"/>
          <p:cNvGraphicFramePr>
            <a:graphicFrameLocks noChangeAspect="1"/>
          </p:cNvGraphicFramePr>
          <p:nvPr>
            <p:ph idx="1"/>
          </p:nvPr>
        </p:nvGraphicFramePr>
        <p:xfrm>
          <a:off x="250825" y="1285875"/>
          <a:ext cx="8675688" cy="4854575"/>
        </p:xfrm>
        <a:graphic>
          <a:graphicData uri="http://schemas.openxmlformats.org/presentationml/2006/ole">
            <p:oleObj spid="_x0000_s40963" name="Visio" r:id="rId3" imgW="7310180" imgH="4091093" progId="Visio.Drawing.11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993775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Цель управления временем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341438"/>
            <a:ext cx="8642350" cy="5327650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Управление временем (продолжительностью) проекта нацелено на планирование, контроль, анализ сроков и резервов выполнения работ с целью своевременного завершения проекта. </a:t>
            </a:r>
          </a:p>
          <a:p>
            <a:pPr eaLnBrk="1" hangingPunct="1">
              <a:defRPr/>
            </a:pPr>
            <a:r>
              <a:rPr lang="ru-RU"/>
              <a:t>Управление временем подразумевает:</a:t>
            </a:r>
          </a:p>
          <a:p>
            <a:pPr lvl="1" eaLnBrk="1" hangingPunct="1">
              <a:defRPr/>
            </a:pPr>
            <a:r>
              <a:rPr lang="ru-RU"/>
              <a:t>распределение времени выполнения проекта по последовательным стадиям его осуществления; </a:t>
            </a:r>
          </a:p>
          <a:p>
            <a:pPr lvl="1" eaLnBrk="1" hangingPunct="1">
              <a:defRPr/>
            </a:pPr>
            <a:r>
              <a:rPr lang="ru-RU"/>
              <a:t>составление графиков выполнения проекта; </a:t>
            </a:r>
          </a:p>
          <a:p>
            <a:pPr lvl="1" eaLnBrk="1" hangingPunct="1">
              <a:defRPr/>
            </a:pPr>
            <a:r>
              <a:rPr lang="ru-RU"/>
              <a:t>контроль за их соблюдением.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/>
            <a:r>
              <a:rPr lang="ru-RU" sz="4000" smtClean="0">
                <a:effectLst/>
              </a:rPr>
              <a:t>Факторы потери времени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196975"/>
            <a:ext cx="8642350" cy="54721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400" b="1" i="1"/>
              <a:t>Устранение брака</a:t>
            </a:r>
            <a:r>
              <a:rPr lang="ru-RU" sz="2400"/>
              <a:t>;</a:t>
            </a:r>
            <a:endParaRPr lang="ru-RU" sz="2400" b="1" i="1"/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i="1"/>
              <a:t>Простои/задержки в выполнении работ;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i="1"/>
              <a:t>Дополнительные затраты времени на перепланирование графика выполнения работ из-за:</a:t>
            </a:r>
            <a:r>
              <a:rPr lang="ru-RU" sz="2400"/>
              <a:t>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000"/>
              <a:t>ошибок ключевых участников проекта на стадии инициации при определении содержания проекта;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000"/>
              <a:t>использования неполных данных в процессе планирования;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000"/>
              <a:t>недостатка времени на оценку показателей проекта;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000"/>
              <a:t>отсутствия учета исторических данных и предыдущего опыта;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000"/>
              <a:t>планирования графика работ исключительно группой планирования, без привлечения реальных исполнителей;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000"/>
              <a:t>неправильно спланированных потребностей в ресурсах;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000"/>
              <a:t>отсутствия учета рисков;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000"/>
              <a:t>отсутствия отслеживания фактического состояния проекта в текущем графике выполнения работ.</a:t>
            </a:r>
            <a:endParaRPr lang="ru-RU" sz="2000" b="1" i="1"/>
          </a:p>
          <a:p>
            <a:pPr eaLnBrk="1" hangingPunct="1">
              <a:lnSpc>
                <a:spcPct val="90000"/>
              </a:lnSpc>
              <a:defRPr/>
            </a:pPr>
            <a:endParaRPr lang="ru-RU" sz="2400" b="1" i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435975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/>
              <a:t>Основные элементы плана проекта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52988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Работа (задача);</a:t>
            </a:r>
          </a:p>
          <a:p>
            <a:pPr eaLnBrk="1" hangingPunct="1">
              <a:defRPr/>
            </a:pPr>
            <a:r>
              <a:rPr lang="ru-RU"/>
              <a:t>фаза проекта;</a:t>
            </a:r>
          </a:p>
          <a:p>
            <a:pPr eaLnBrk="1" hangingPunct="1">
              <a:defRPr/>
            </a:pPr>
            <a:r>
              <a:rPr lang="ru-RU"/>
              <a:t>вехи (контрольные точки) проекта;</a:t>
            </a:r>
          </a:p>
          <a:p>
            <a:pPr eaLnBrk="1" hangingPunct="1">
              <a:defRPr/>
            </a:pPr>
            <a:r>
              <a:rPr lang="ru-RU"/>
              <a:t>длительность работ/фаз/проекта;</a:t>
            </a:r>
          </a:p>
          <a:p>
            <a:pPr eaLnBrk="1" hangingPunct="1">
              <a:defRPr/>
            </a:pPr>
            <a:r>
              <a:rPr lang="ru-RU"/>
              <a:t>трудозатраты;</a:t>
            </a:r>
          </a:p>
          <a:p>
            <a:pPr eaLnBrk="1" hangingPunct="1">
              <a:defRPr/>
            </a:pPr>
            <a:r>
              <a:rPr lang="ru-RU"/>
              <a:t>ресурсы;</a:t>
            </a:r>
          </a:p>
          <a:p>
            <a:pPr eaLnBrk="1" hangingPunct="1">
              <a:defRPr/>
            </a:pPr>
            <a:r>
              <a:rPr lang="ru-RU"/>
              <a:t>назначения (связь ресурсов с выполняемыми работами).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/>
              <a:t>Основные элементы плана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5689600"/>
          </a:xfrm>
        </p:spPr>
        <p:txBody>
          <a:bodyPr/>
          <a:lstStyle/>
          <a:p>
            <a:pPr eaLnBrk="1" hangingPunct="1">
              <a:defRPr/>
            </a:pPr>
            <a:r>
              <a:rPr lang="ru-RU" b="1" i="1" dirty="0"/>
              <a:t>Работа</a:t>
            </a:r>
            <a:r>
              <a:rPr lang="en-US" b="1" i="1" dirty="0"/>
              <a:t> (</a:t>
            </a:r>
            <a:r>
              <a:rPr lang="ru-RU" b="1" i="1" dirty="0"/>
              <a:t>задача</a:t>
            </a:r>
            <a:r>
              <a:rPr lang="en-US" b="1" i="1" dirty="0"/>
              <a:t>)</a:t>
            </a:r>
            <a:r>
              <a:rPr lang="ru-RU" dirty="0"/>
              <a:t> – некоторая деятельность, необходимая для достижения конкретных результатов (элементов продукта проекта</a:t>
            </a:r>
            <a:r>
              <a:rPr lang="ru-RU" dirty="0" smtClean="0"/>
              <a:t>).</a:t>
            </a:r>
          </a:p>
          <a:p>
            <a:pPr eaLnBrk="1" hangingPunct="1">
              <a:defRPr/>
            </a:pPr>
            <a:r>
              <a:rPr lang="ru-RU" b="1" i="1" dirty="0" smtClean="0"/>
              <a:t>Фаза проекта – </a:t>
            </a:r>
            <a:r>
              <a:rPr lang="ru-RU" dirty="0" smtClean="0"/>
              <a:t>комплекс работ, в результате выполнения которых достигается один или несколько основных результатов проекта.</a:t>
            </a:r>
          </a:p>
          <a:p>
            <a:pPr eaLnBrk="1" hangingPunct="1">
              <a:defRPr/>
            </a:pPr>
            <a:r>
              <a:rPr lang="ru-RU" b="1" i="1" dirty="0" smtClean="0"/>
              <a:t>Веха</a:t>
            </a:r>
            <a:r>
              <a:rPr lang="ru-RU" dirty="0" smtClean="0"/>
              <a:t> – событие или дата в ходе осуществления проекта, используемая для отображения состояния завершенности тех или иных работ.</a:t>
            </a:r>
            <a:endParaRPr lang="ru-RU" b="1" i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Основные элементы плана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362950" cy="5472112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b="1"/>
              <a:t>Длительность</a:t>
            </a:r>
            <a:r>
              <a:rPr lang="ru-RU"/>
              <a:t> – это период рабочего времени, который необходим для того, чтобы выполнить работу.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/>
              <a:t>Длительность соответствует времени, через которое будет получен результат задачи.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/>
              <a:t>Длительность может не соответствовать трудозатратам занимающегося задачей сотрудника.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b="1"/>
              <a:t>Трудозатраты </a:t>
            </a:r>
            <a:r>
              <a:rPr lang="ru-RU"/>
              <a:t>соответствуют</a:t>
            </a:r>
            <a:r>
              <a:rPr lang="ru-RU" b="1"/>
              <a:t> </a:t>
            </a:r>
            <a:r>
              <a:rPr lang="ru-RU"/>
              <a:t>времени, затраченному сотрудниками на получение результата.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/>
              <a:t>Основные элементы плана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052513"/>
            <a:ext cx="8362950" cy="51847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800" b="1"/>
              <a:t>Ресурсы – </a:t>
            </a:r>
            <a:r>
              <a:rPr lang="ru-RU" sz="2800"/>
              <a:t>все необходимое для выполнения проектных задач.</a:t>
            </a:r>
            <a:r>
              <a:rPr lang="ru-RU" sz="2800" b="1"/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b="1"/>
              <a:t>Виды</a:t>
            </a:r>
            <a:r>
              <a:rPr lang="ru-RU" sz="2800"/>
              <a:t> ресурсов: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400" b="1" i="1"/>
              <a:t>возобновляемые</a:t>
            </a:r>
            <a:r>
              <a:rPr lang="ru-RU" sz="2400"/>
              <a:t> – люди, оборудование, механизмы;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400" b="1" i="1"/>
              <a:t>невозобновляемые </a:t>
            </a:r>
            <a:r>
              <a:rPr lang="ru-RU" sz="2400"/>
              <a:t> – вода, энергия, закупленные товары, средства труда однократного применения, финансовые средства.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b="1"/>
              <a:t>Стоимостные параметры</a:t>
            </a:r>
            <a:r>
              <a:rPr lang="ru-RU" sz="2800"/>
              <a:t> ресурсов: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400" b="1" i="1"/>
              <a:t>повременная ставка</a:t>
            </a:r>
            <a:r>
              <a:rPr lang="ru-RU" sz="2400"/>
              <a:t> – стоимость использования ресурса в единицу времени;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400" b="1" i="1"/>
              <a:t>затраты на использование</a:t>
            </a:r>
            <a:r>
              <a:rPr lang="ru-RU" sz="2400"/>
              <a:t> – стоимость использования ресурса на задаче, не зависящая от времени, в течение которого ресурс задействован.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Основные элементы плана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8362950" cy="50403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800" b="1" i="1"/>
              <a:t>Назначение</a:t>
            </a:r>
            <a:r>
              <a:rPr lang="ru-RU" sz="2800" b="1"/>
              <a:t> – </a:t>
            </a:r>
            <a:r>
              <a:rPr lang="ru-RU" sz="2800"/>
              <a:t>это связь определенной работы и ресурсов, необходимых для ее выполнения.</a:t>
            </a:r>
            <a:r>
              <a:rPr lang="ru-RU" sz="2800" b="1"/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/>
              <a:t>Благодаря назначениям, решаются следующие задачи планирования: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400"/>
              <a:t>определяются ответственные за исполнение работ;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400"/>
              <a:t>рассчитывается общий объем времени, затрачиваемый ресурсом на проект, и оценивается стоимость этого ресурса для проекта;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400"/>
              <a:t>рассчитывается стоимость проекта, исходя из стоимости всех назначенных ресурсов;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400"/>
              <a:t>сокращается время выполнения проекта при выделении большего количества ресурсов.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Ресурсное планирование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8229600" cy="5184775"/>
          </a:xfrm>
        </p:spPr>
        <p:txBody>
          <a:bodyPr/>
          <a:lstStyle/>
          <a:p>
            <a:pPr eaLnBrk="1" hangingPunct="1">
              <a:defRPr/>
            </a:pPr>
            <a:r>
              <a:rPr lang="ru-RU" b="1" i="1">
                <a:solidFill>
                  <a:schemeClr val="accent2"/>
                </a:solidFill>
                <a:effectLst/>
              </a:rPr>
              <a:t>При ограничении по времени</a:t>
            </a:r>
            <a:r>
              <a:rPr lang="ru-RU"/>
              <a:t> предполагает фиксированную дату окончания проекта и назначение на проект дополнительных ресурсов на период перегрузок. </a:t>
            </a:r>
          </a:p>
          <a:p>
            <a:pPr eaLnBrk="1" hangingPunct="1">
              <a:defRPr/>
            </a:pPr>
            <a:r>
              <a:rPr lang="ru-RU" b="1" i="1">
                <a:solidFill>
                  <a:schemeClr val="accent2"/>
                </a:solidFill>
                <a:effectLst/>
              </a:rPr>
              <a:t>Планирование при ограниченных ресурсах</a:t>
            </a:r>
            <a:r>
              <a:rPr lang="ru-RU"/>
              <a:t> предполагает неизменную доступность ресурсов, разрешение конфликтных ситуаций производится за счет смещения даты окончания работ.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Ограничения работ</a:t>
            </a:r>
          </a:p>
        </p:txBody>
      </p:sp>
      <p:graphicFrame>
        <p:nvGraphicFramePr>
          <p:cNvPr id="63491" name="Group 3"/>
          <p:cNvGraphicFramePr>
            <a:graphicFrameLocks noGrp="1"/>
          </p:cNvGraphicFramePr>
          <p:nvPr>
            <p:ph idx="1"/>
          </p:nvPr>
        </p:nvGraphicFramePr>
        <p:xfrm>
          <a:off x="250825" y="1412875"/>
          <a:ext cx="8642350" cy="3097213"/>
        </p:xfrm>
        <a:graphic>
          <a:graphicData uri="http://schemas.openxmlformats.org/drawingml/2006/table">
            <a:tbl>
              <a:tblPr/>
              <a:tblGrid>
                <a:gridCol w="2506663"/>
                <a:gridCol w="2214562"/>
                <a:gridCol w="3921125"/>
              </a:tblGrid>
              <a:tr h="1020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Тип ограничения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Влияние на расписание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Описание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9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Фиксированное начало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Жесткое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Работа должна начаться с определенной даты.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36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Фиксированное окончание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Жесткое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Работа должна закончиться точно в обозначенную дату.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2484" name="Text Box 29"/>
          <p:cNvSpPr txBox="1">
            <a:spLocks noChangeArrowheads="1"/>
          </p:cNvSpPr>
          <p:nvPr/>
        </p:nvSpPr>
        <p:spPr bwMode="auto">
          <a:xfrm>
            <a:off x="395288" y="5084763"/>
            <a:ext cx="8280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imes New Roman" pitchFamily="18" charset="0"/>
              </a:rPr>
              <a:t>Для подобных задач никакие другие факторы (связи, задержки или опережения) не могут повлиять на эту дату.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Оптимизация плана проекта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Оптимизация плана проекта проводится с целью введения в график существующих ограничений на сроки выполнения работ, имеющиеся ресурсы и заложенный бюджет.</a:t>
            </a:r>
          </a:p>
          <a:p>
            <a:pPr eaLnBrk="1" hangingPunct="1">
              <a:defRPr/>
            </a:pPr>
            <a:r>
              <a:rPr lang="ru-RU"/>
              <a:t>Виды оптимизации:</a:t>
            </a:r>
          </a:p>
          <a:p>
            <a:pPr lvl="1" eaLnBrk="1" hangingPunct="1">
              <a:defRPr/>
            </a:pPr>
            <a:r>
              <a:rPr lang="ru-RU"/>
              <a:t>временная;</a:t>
            </a:r>
          </a:p>
          <a:p>
            <a:pPr lvl="1" eaLnBrk="1" hangingPunct="1">
              <a:defRPr/>
            </a:pPr>
            <a:r>
              <a:rPr lang="ru-RU"/>
              <a:t>ресурсная;</a:t>
            </a:r>
          </a:p>
          <a:p>
            <a:pPr lvl="1" eaLnBrk="1" hangingPunct="1">
              <a:defRPr/>
            </a:pPr>
            <a:r>
              <a:rPr lang="ru-RU"/>
              <a:t>стоимостная.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Временная оптимизация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8229600" cy="5256213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Целью </a:t>
            </a:r>
            <a:r>
              <a:rPr lang="ru-RU" b="1"/>
              <a:t>временной оптимизации</a:t>
            </a:r>
            <a:r>
              <a:rPr lang="ru-RU"/>
              <a:t> расписания является приведение сроков проекта в соответствие с требуемыми. </a:t>
            </a:r>
          </a:p>
          <a:p>
            <a:pPr eaLnBrk="1" hangingPunct="1">
              <a:defRPr/>
            </a:pPr>
            <a:r>
              <a:rPr lang="ru-RU"/>
              <a:t>Для сокращения длительности работы используются следующие методы:</a:t>
            </a:r>
          </a:p>
          <a:p>
            <a:pPr lvl="1" eaLnBrk="1" hangingPunct="1">
              <a:defRPr/>
            </a:pPr>
            <a:r>
              <a:rPr lang="ru-RU"/>
              <a:t>повторная оценка длительности работы;</a:t>
            </a:r>
          </a:p>
          <a:p>
            <a:pPr lvl="1" eaLnBrk="1" hangingPunct="1">
              <a:defRPr/>
            </a:pPr>
            <a:r>
              <a:rPr lang="ru-RU"/>
              <a:t>дополнительная детализация работы;</a:t>
            </a:r>
          </a:p>
          <a:p>
            <a:pPr lvl="1" eaLnBrk="1" hangingPunct="1">
              <a:defRPr/>
            </a:pPr>
            <a:r>
              <a:rPr lang="ru-RU"/>
              <a:t>изменение количества ресурсов, назначенных на работу (для определенных типов работ).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404813"/>
            <a:ext cx="8229600" cy="9366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/>
              <a:t>Причины ресурсной оптимизации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844675"/>
            <a:ext cx="8713788" cy="4392613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Сроки, на которые спланированы работы, не совпадают со сроками, в которые выделены ресурсы.</a:t>
            </a:r>
          </a:p>
          <a:p>
            <a:pPr eaLnBrk="1" hangingPunct="1">
              <a:defRPr/>
            </a:pPr>
            <a:r>
              <a:rPr lang="ru-RU"/>
              <a:t>Количество требуемых ресурсов превышает количество доступных.</a:t>
            </a:r>
          </a:p>
          <a:p>
            <a:pPr eaLnBrk="1" hangingPunct="1">
              <a:defRPr/>
            </a:pPr>
            <a:r>
              <a:rPr lang="ru-RU"/>
              <a:t>Запланированный на определенные сроки объем работ не может быть выполнен имеющимся количеством ресурсов.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4000"/>
              <a:t>Методы ресурсного выравнивания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/>
              <a:t>Увеличение количества доступных ресурсов;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/>
              <a:t>изменение степени загрузки ресурсов и их количества на работах;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/>
              <a:t>изменение расписания проекта таким образом, чтобы описанное количество имеющихся ресурсов обеспечивало выполнение запланированного объема работ в предполагаемые планом сроки.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чение">
  <a:themeElements>
    <a:clrScheme name="Течение 9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EC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E2F4FF"/>
      </a:accent5>
      <a:accent6>
        <a:srgbClr val="2D2D8A"/>
      </a:accent6>
      <a:hlink>
        <a:srgbClr val="6600FF"/>
      </a:hlink>
      <a:folHlink>
        <a:srgbClr val="009900"/>
      </a:folHlink>
    </a:clrScheme>
    <a:fontScheme name="Течение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чение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чение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</TotalTime>
  <Words>679</Words>
  <Application>Microsoft Office PowerPoint</Application>
  <PresentationFormat>Экран (4:3)</PresentationFormat>
  <Paragraphs>86</Paragraphs>
  <Slides>15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Times New Roman</vt:lpstr>
      <vt:lpstr>Wingdings</vt:lpstr>
      <vt:lpstr>Calibri</vt:lpstr>
      <vt:lpstr>Течение</vt:lpstr>
      <vt:lpstr>Visio</vt:lpstr>
      <vt:lpstr>Лекция 10.   Управление временем выполнения проекта</vt:lpstr>
      <vt:lpstr>Пирамида проекта</vt:lpstr>
      <vt:lpstr>Цель управления временем</vt:lpstr>
      <vt:lpstr>Факторы потери времени</vt:lpstr>
      <vt:lpstr>Основные элементы плана проекта</vt:lpstr>
      <vt:lpstr>Основные элементы плана</vt:lpstr>
      <vt:lpstr>Основные элементы плана</vt:lpstr>
      <vt:lpstr>Основные элементы плана</vt:lpstr>
      <vt:lpstr>Основные элементы плана</vt:lpstr>
      <vt:lpstr>Ресурсное планирование</vt:lpstr>
      <vt:lpstr>Ограничения работ</vt:lpstr>
      <vt:lpstr>Оптимизация плана проекта</vt:lpstr>
      <vt:lpstr>Временная оптимизация</vt:lpstr>
      <vt:lpstr>Причины ресурсной оптимизации</vt:lpstr>
      <vt:lpstr>Методы ресурсного выравнивания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4.   Управление временем выполнения проекта</dc:title>
  <dc:creator>Alex</dc:creator>
  <cp:lastModifiedBy>1</cp:lastModifiedBy>
  <cp:revision>17</cp:revision>
  <dcterms:created xsi:type="dcterms:W3CDTF">2011-10-11T11:49:52Z</dcterms:created>
  <dcterms:modified xsi:type="dcterms:W3CDTF">2020-01-19T05:44:32Z</dcterms:modified>
</cp:coreProperties>
</file>